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310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3" r:id="rId15"/>
    <p:sldId id="322" r:id="rId16"/>
    <p:sldId id="32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F33"/>
    <a:srgbClr val="E84A27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66404"/>
  </p:normalViewPr>
  <p:slideViewPr>
    <p:cSldViewPr snapToGrid="0" snapToObjects="1">
      <p:cViewPr varScale="1">
        <p:scale>
          <a:sx n="97" d="100"/>
          <a:sy n="97" d="100"/>
        </p:scale>
        <p:origin x="3360" y="200"/>
      </p:cViewPr>
      <p:guideLst>
        <p:guide orient="horz" pos="2160"/>
        <p:guide pos="3840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D3E08-CD1E-6345-BF3D-6B539ADC1145}" type="datetimeFigureOut">
              <a:rPr lang="en-US" smtClean="0"/>
              <a:t>9/16/25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32C59-1409-2640-866F-4A108357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7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we’re picking up right where we left off. Last time, we saw how oxygen was both poison and opportunity. </a:t>
            </a:r>
          </a:p>
          <a:p>
            <a:r>
              <a:rPr lang="en-US" dirty="0"/>
              <a:t>For organisms that could survive it, oxygen unlocked a massive energy advantage — </a:t>
            </a:r>
          </a:p>
          <a:p>
            <a:r>
              <a:rPr lang="en-US" dirty="0"/>
              <a:t>about 15 times more ATP from the same food.</a:t>
            </a:r>
          </a:p>
          <a:p>
            <a:endParaRPr lang="en-US" dirty="0"/>
          </a:p>
          <a:p>
            <a:r>
              <a:rPr lang="en-US" dirty="0"/>
              <a:t>So the big question for today is: what did life </a:t>
            </a:r>
            <a:r>
              <a:rPr lang="en-US" i="1" dirty="0"/>
              <a:t>do</a:t>
            </a:r>
            <a:r>
              <a:rPr lang="en-US" dirty="0"/>
              <a:t> with all that new energy?</a:t>
            </a:r>
          </a:p>
          <a:p>
            <a:endParaRPr lang="en-US" dirty="0"/>
          </a:p>
          <a:p>
            <a:r>
              <a:rPr lang="en-US" dirty="0"/>
              <a:t>We’re going to follow the story in a few steps:</a:t>
            </a:r>
          </a:p>
          <a:p>
            <a:r>
              <a:rPr lang="en-US" dirty="0"/>
              <a:t>First, how oxygen powered the rise of more complex cells called eukaryotes.</a:t>
            </a:r>
          </a:p>
          <a:p>
            <a:r>
              <a:rPr lang="en-US" dirty="0"/>
              <a:t>Then, how multicellularity created new possibilities.</a:t>
            </a:r>
          </a:p>
          <a:p>
            <a:r>
              <a:rPr lang="en-US" dirty="0"/>
              <a:t>We’ll compare three big strategies: plants, fungi, and animals.</a:t>
            </a:r>
          </a:p>
          <a:p>
            <a:r>
              <a:rPr lang="en-US" dirty="0"/>
              <a:t>And we’ll see why only animals needed neurons.</a:t>
            </a:r>
          </a:p>
          <a:p>
            <a:r>
              <a:rPr lang="en-US" dirty="0"/>
              <a:t>Finally, we’ll look closely at neurons themselves — what they are, how they work, and why they matter.</a:t>
            </a:r>
          </a:p>
          <a:p>
            <a:endParaRPr lang="en-US" dirty="0"/>
          </a:p>
          <a:p>
            <a:r>
              <a:rPr lang="en-US" dirty="0"/>
              <a:t>By the end of today, you’ll see how evolution invented the neuron — the building block of all brains.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3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243D9-467F-E394-669D-C7A6B8378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94695F-CD55-7A48-E245-67CEB3669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4E6ACF-B4C0-7829-B0C1-B27B75260B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neurons, cells and even single-celled organisms were already communicating.</a:t>
            </a:r>
          </a:p>
          <a:p>
            <a:r>
              <a:rPr lang="en-US" dirty="0"/>
              <a:t>Bacteria send out </a:t>
            </a:r>
            <a:r>
              <a:rPr lang="en-US" b="1" dirty="0"/>
              <a:t>chemical signals</a:t>
            </a:r>
            <a:r>
              <a:rPr lang="en-US" dirty="0"/>
              <a:t> to coordinate behavior — for example, when to swarm or form a biofilm.</a:t>
            </a:r>
          </a:p>
          <a:p>
            <a:r>
              <a:rPr lang="en-US" dirty="0"/>
              <a:t>In multicellular organisms, cells release </a:t>
            </a:r>
            <a:r>
              <a:rPr lang="en-US" b="1" dirty="0"/>
              <a:t>hormones</a:t>
            </a:r>
            <a:r>
              <a:rPr lang="en-US" dirty="0"/>
              <a:t> or other molecules to influence nearby cells.</a:t>
            </a:r>
          </a:p>
          <a:p>
            <a:endParaRPr lang="en-US" dirty="0"/>
          </a:p>
          <a:p>
            <a:r>
              <a:rPr lang="en-US" dirty="0"/>
              <a:t>The problem is that these systems are </a:t>
            </a:r>
            <a:r>
              <a:rPr lang="en-US" b="1" dirty="0"/>
              <a:t>slow and diffuse.</a:t>
            </a:r>
            <a:r>
              <a:rPr lang="en-US" dirty="0"/>
              <a:t> </a:t>
            </a:r>
          </a:p>
          <a:p>
            <a:r>
              <a:rPr lang="en-US" dirty="0"/>
              <a:t>Chemicals spread gradually, and their effects are hard to control in time or space.</a:t>
            </a:r>
          </a:p>
          <a:p>
            <a:endParaRPr lang="en-US" dirty="0"/>
          </a:p>
          <a:p>
            <a:r>
              <a:rPr lang="en-US" dirty="0"/>
              <a:t>Neurons solved this problem by adding:</a:t>
            </a:r>
          </a:p>
          <a:p>
            <a:r>
              <a:rPr lang="en-US" b="1" dirty="0"/>
              <a:t>Speed</a:t>
            </a:r>
            <a:r>
              <a:rPr lang="en-US" dirty="0"/>
              <a:t> — using electrical impulses to carry signals almost instantly,</a:t>
            </a:r>
          </a:p>
          <a:p>
            <a:r>
              <a:rPr lang="en-US" b="1" dirty="0"/>
              <a:t>Distance</a:t>
            </a:r>
            <a:r>
              <a:rPr lang="en-US" dirty="0"/>
              <a:t> — sending those signals along long axons,</a:t>
            </a:r>
          </a:p>
          <a:p>
            <a:r>
              <a:rPr lang="en-US" b="1" dirty="0"/>
              <a:t>Precision</a:t>
            </a:r>
            <a:r>
              <a:rPr lang="en-US" dirty="0"/>
              <a:t> — releasing neurotransmitters only at specific connection points (synapses).</a:t>
            </a:r>
          </a:p>
          <a:p>
            <a:endParaRPr lang="en-US" dirty="0"/>
          </a:p>
          <a:p>
            <a:r>
              <a:rPr lang="en-US" dirty="0"/>
              <a:t>So neurons didn’t invent communication — they dramatically </a:t>
            </a:r>
            <a:r>
              <a:rPr lang="en-US" b="1" dirty="0"/>
              <a:t>upgraded</a:t>
            </a:r>
            <a:r>
              <a:rPr lang="en-US" dirty="0"/>
              <a:t> it. </a:t>
            </a:r>
          </a:p>
          <a:p>
            <a:r>
              <a:rPr lang="en-US" dirty="0"/>
              <a:t>They turned a slow, broadcast system into a fast, targeted messaging system that could coordinate complex, rapid actions.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BA31E-2790-F977-7FF8-4BCB74D8A0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79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A0BBF-8EB7-9409-AFDA-99A1800C3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4C885E-28CF-F217-4CBC-448B29C378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D47299-BA00-3AC9-1465-773C5835A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Neurons all share a common architecture, even though they come in many shapes and sizes.</a:t>
            </a:r>
          </a:p>
          <a:p>
            <a:endParaRPr lang="en-US" dirty="0"/>
          </a:p>
          <a:p>
            <a:r>
              <a:rPr lang="en-US" b="1" dirty="0"/>
              <a:t>Dendrites</a:t>
            </a:r>
            <a:r>
              <a:rPr lang="en-US" dirty="0"/>
              <a:t> are like antennas. They receive input from other neurons or sensory cells.</a:t>
            </a:r>
          </a:p>
          <a:p>
            <a:r>
              <a:rPr lang="en-US" dirty="0"/>
              <a:t>The </a:t>
            </a:r>
            <a:r>
              <a:rPr lang="en-US" b="1" dirty="0"/>
              <a:t>soma, or cell body,</a:t>
            </a:r>
            <a:r>
              <a:rPr lang="en-US" dirty="0"/>
              <a:t> integrates all those inputs — weighing them together.</a:t>
            </a:r>
          </a:p>
          <a:p>
            <a:r>
              <a:rPr lang="en-US" dirty="0"/>
              <a:t>The </a:t>
            </a:r>
            <a:r>
              <a:rPr lang="en-US" b="1" dirty="0"/>
              <a:t>axon</a:t>
            </a:r>
            <a:r>
              <a:rPr lang="en-US" dirty="0"/>
              <a:t> carries an electrical impulse over long distances, sometimes stretching several feet in large animals.</a:t>
            </a:r>
          </a:p>
          <a:p>
            <a:r>
              <a:rPr lang="en-US" dirty="0"/>
              <a:t>At the end, the axon makes contact with other cells at a </a:t>
            </a:r>
            <a:r>
              <a:rPr lang="en-US" b="1" dirty="0"/>
              <a:t>synapse</a:t>
            </a:r>
            <a:r>
              <a:rPr lang="en-US" dirty="0"/>
              <a:t>, where chemical neurotransmitters are released.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flow is always one-way: </a:t>
            </a:r>
            <a:r>
              <a:rPr lang="en-US" b="1" dirty="0"/>
              <a:t>receive → integrate → send.</a:t>
            </a:r>
            <a:r>
              <a:rPr lang="en-US" dirty="0"/>
              <a:t> This is what allows neurons to form circuits. </a:t>
            </a:r>
          </a:p>
          <a:p>
            <a:r>
              <a:rPr lang="en-US" dirty="0"/>
              <a:t>Each one is a little decision point, passing information along only if it crosses a certain threshold.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B5E3E-4F9C-9B14-F255-F3DD1743CC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37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D1BB9-3730-9642-E268-A54C4BD1E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28830E-C734-E718-54F7-BF4538BFBF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C4389-D11F-00A7-FD7C-EEB0AB6D8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key features that makes neurons so powerful is the </a:t>
            </a:r>
            <a:r>
              <a:rPr lang="en-US" b="1" dirty="0"/>
              <a:t>action potential</a:t>
            </a:r>
            <a:r>
              <a:rPr lang="en-US" dirty="0"/>
              <a:t> — also called a spike.</a:t>
            </a:r>
          </a:p>
          <a:p>
            <a:br>
              <a:rPr lang="en-US" dirty="0"/>
            </a:br>
            <a:r>
              <a:rPr lang="en-US" dirty="0"/>
              <a:t>When a neuron receives enough input, it doesn’t just send a weak or strong signal. </a:t>
            </a:r>
          </a:p>
          <a:p>
            <a:r>
              <a:rPr lang="en-US" dirty="0"/>
              <a:t>It fires a spike: an </a:t>
            </a:r>
            <a:r>
              <a:rPr lang="en-US" b="1" dirty="0"/>
              <a:t>all-or-nothing electrical impulse</a:t>
            </a:r>
            <a:r>
              <a:rPr lang="en-US" dirty="0"/>
              <a:t>. </a:t>
            </a:r>
          </a:p>
          <a:p>
            <a:r>
              <a:rPr lang="en-US" dirty="0"/>
              <a:t>If the threshold is crossed, the neuron fires; if not, it stays silent.</a:t>
            </a:r>
          </a:p>
          <a:p>
            <a:endParaRPr lang="en-US" dirty="0"/>
          </a:p>
          <a:p>
            <a:r>
              <a:rPr lang="en-US" dirty="0"/>
              <a:t>These spikes have two big advantages:</a:t>
            </a:r>
          </a:p>
          <a:p>
            <a:r>
              <a:rPr lang="en-US" dirty="0"/>
              <a:t>They can travel </a:t>
            </a:r>
            <a:r>
              <a:rPr lang="en-US" b="1" dirty="0"/>
              <a:t>long distances</a:t>
            </a:r>
            <a:r>
              <a:rPr lang="en-US" dirty="0"/>
              <a:t> down the axon without fading, like a relay race of electrical charges.</a:t>
            </a:r>
          </a:p>
          <a:p>
            <a:r>
              <a:rPr lang="en-US" dirty="0"/>
              <a:t>They are </a:t>
            </a:r>
            <a:r>
              <a:rPr lang="en-US" b="1" dirty="0"/>
              <a:t>fast and reliable</a:t>
            </a:r>
            <a:r>
              <a:rPr lang="en-US" dirty="0"/>
              <a:t>, happening in milliseconds.</a:t>
            </a:r>
          </a:p>
          <a:p>
            <a:endParaRPr lang="en-US" dirty="0"/>
          </a:p>
          <a:p>
            <a:r>
              <a:rPr lang="en-US" dirty="0"/>
              <a:t>This is what allows neurons to send signals from one end of a large body to the other almost instantly — </a:t>
            </a:r>
          </a:p>
          <a:p>
            <a:r>
              <a:rPr lang="en-US" dirty="0"/>
              <a:t>something chemical diffusion alone could never do.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12C62-CDBE-89D6-F794-CE114B8243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85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7626A-DAC2-01CA-3D2E-3A6F64407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AF4401-4394-6032-BDC7-8E27D50615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7CF37B-BB37-BDDF-E662-8C81B80BB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spike reaches the end of an axon, it causes the neuron to release </a:t>
            </a:r>
            <a:r>
              <a:rPr lang="en-US" b="1" dirty="0"/>
              <a:t>neurotransmitters</a:t>
            </a:r>
            <a:r>
              <a:rPr lang="en-US" dirty="0"/>
              <a:t> — chemical messengers — into the synapse.</a:t>
            </a:r>
          </a:p>
          <a:p>
            <a:endParaRPr lang="en-US" dirty="0"/>
          </a:p>
          <a:p>
            <a:r>
              <a:rPr lang="en-US" dirty="0"/>
              <a:t>Those neurotransmitters cross the gap and bind to receptors on the next neuron, changing its likelihood of firing.</a:t>
            </a:r>
          </a:p>
          <a:p>
            <a:endParaRPr lang="en-US" dirty="0"/>
          </a:p>
          <a:p>
            <a:r>
              <a:rPr lang="en-US" dirty="0"/>
              <a:t>Different neurotransmitters can have very different effects: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Glutamate</a:t>
            </a:r>
            <a:r>
              <a:rPr lang="en-US" dirty="0"/>
              <a:t> is the main excitatory neurotransmitter in the brain — it makes the next neuron more likely to fire.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GABA</a:t>
            </a:r>
            <a:r>
              <a:rPr lang="en-US" dirty="0"/>
              <a:t> is the main inhibitory neurotransmitter — it makes the next neuron less likely to fire.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Dopamine, serotonin, acetylcholine, norepinephrine</a:t>
            </a:r>
            <a:r>
              <a:rPr lang="en-US" dirty="0"/>
              <a:t> — these have more specialized roles, influencing things like motivation, mood, memory, or alertness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E1498-B655-0D1E-33EB-7E3602091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39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144D3-B8BB-5CDA-D189-824E045C3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EEE16-3706-AEF0-A86F-C9EFB46579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AB35EE-DE13-1FE9-10EE-A816F1230F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all spikes have the same effect.</a:t>
            </a:r>
          </a:p>
          <a:p>
            <a:r>
              <a:rPr lang="en-US" b="1" dirty="0"/>
              <a:t>Excitatory neurons</a:t>
            </a:r>
            <a:r>
              <a:rPr lang="en-US" dirty="0"/>
              <a:t> release neurotransmitters that make the next neuron more likely to fire. </a:t>
            </a:r>
          </a:p>
          <a:p>
            <a:r>
              <a:rPr lang="en-US" dirty="0"/>
              <a:t>Think of them as ‘go’ signals.</a:t>
            </a:r>
          </a:p>
          <a:p>
            <a:r>
              <a:rPr lang="en-US" b="1" dirty="0"/>
              <a:t>Inhibitory neurons</a:t>
            </a:r>
            <a:r>
              <a:rPr lang="en-US" dirty="0"/>
              <a:t> do the opposite — they release neurotransmitters that make the next neuron less likely to fire. </a:t>
            </a:r>
          </a:p>
          <a:p>
            <a:r>
              <a:rPr lang="en-US" dirty="0"/>
              <a:t>Think of them as ‘stop’ signals.</a:t>
            </a:r>
          </a:p>
          <a:p>
            <a:endParaRPr lang="en-US" dirty="0"/>
          </a:p>
          <a:p>
            <a:r>
              <a:rPr lang="en-US" dirty="0"/>
              <a:t>For example: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Excitatory inputs say ‘move toward food.’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Inhibitory inputs say ‘don’t move if danger is present.’</a:t>
            </a:r>
          </a:p>
          <a:p>
            <a:br>
              <a:rPr lang="en-US" dirty="0"/>
            </a:br>
            <a:r>
              <a:rPr lang="en-US" dirty="0"/>
              <a:t>Real neural circuits always combine both.</a:t>
            </a:r>
          </a:p>
          <a:p>
            <a:r>
              <a:rPr lang="en-US" dirty="0"/>
              <a:t>It’s the balance of excitation and inhibition that allows neurons to do more than just relay signals — </a:t>
            </a:r>
          </a:p>
          <a:p>
            <a:r>
              <a:rPr lang="en-US" dirty="0"/>
              <a:t>they can </a:t>
            </a:r>
            <a:r>
              <a:rPr lang="en-US" b="1" dirty="0"/>
              <a:t>compute</a:t>
            </a:r>
            <a:r>
              <a:rPr lang="en-US" b="0" dirty="0"/>
              <a:t> complex functions</a:t>
            </a:r>
            <a:r>
              <a:rPr lang="en-US" b="1" dirty="0"/>
              <a:t>.</a:t>
            </a:r>
          </a:p>
          <a:p>
            <a:endParaRPr lang="en-US" dirty="0"/>
          </a:p>
          <a:p>
            <a:r>
              <a:rPr lang="en-US" dirty="0"/>
              <a:t>Together, the neuron integrates these signals and only fires if the overall balance says it’s worth it. </a:t>
            </a:r>
          </a:p>
          <a:p>
            <a:r>
              <a:rPr lang="en-US" dirty="0"/>
              <a:t>This is the beginning of how neurons implement logic in the brain.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talk a lot more about that in the neural circuits module.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A1C04-D73E-3E7D-0DCF-CDB4388E66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8F500-D318-DEB6-6D48-52BCB327F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D9084-6165-6B40-8A1D-A72D2AC6C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FD2B95-12CF-731B-F33F-BA105E364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 saw how oxygen powered a new energy world, leading to eukaryotes, multicellularity, and three major strategies of life. </a:t>
            </a:r>
          </a:p>
          <a:p>
            <a:r>
              <a:rPr lang="en-US" dirty="0"/>
              <a:t>For animals, speed mattered most — and that drove the invention of neurons.</a:t>
            </a:r>
          </a:p>
          <a:p>
            <a:endParaRPr lang="en-US" dirty="0"/>
          </a:p>
          <a:p>
            <a:r>
              <a:rPr lang="en-US" dirty="0"/>
              <a:t>We also looked at how neurons actually work: spikes, synapses, neurotransmitters, and the balance of excitation and inhibition.</a:t>
            </a:r>
          </a:p>
          <a:p>
            <a:endParaRPr lang="en-US" dirty="0"/>
          </a:p>
          <a:p>
            <a:r>
              <a:rPr lang="en-US" dirty="0"/>
              <a:t>But so far, we’ve only talked about nerve nets. </a:t>
            </a:r>
          </a:p>
          <a:p>
            <a:r>
              <a:rPr lang="en-US" dirty="0"/>
              <a:t>These can connect sensation to action, but they don’t yet make complex choices. </a:t>
            </a:r>
          </a:p>
          <a:p>
            <a:r>
              <a:rPr lang="en-US" dirty="0"/>
              <a:t>The next big step was organizing neurons into </a:t>
            </a:r>
            <a:r>
              <a:rPr lang="en-US" b="1" dirty="0"/>
              <a:t>brains</a:t>
            </a:r>
            <a:r>
              <a:rPr lang="en-US" dirty="0"/>
              <a:t> — centers that can integrate information and decide what to do.</a:t>
            </a:r>
          </a:p>
          <a:p>
            <a:endParaRPr lang="en-US" dirty="0"/>
          </a:p>
          <a:p>
            <a:r>
              <a:rPr lang="en-US" dirty="0"/>
              <a:t>Next time, we’ll see how evolution made the leap from nerve nets to the first simple brains.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26E68-0E55-7BB2-CC9A-80962A182A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59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4E36F-D66B-2C5E-D283-747C95B7C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235466-9D2C-99BC-08B3-245695685C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B86499-EAC8-C515-C702-04355062F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oxygen was in the environment, some cells evolved ways to use it as the final electron acceptor in respiration.</a:t>
            </a:r>
          </a:p>
          <a:p>
            <a:endParaRPr lang="en-US" dirty="0"/>
          </a:p>
          <a:p>
            <a:r>
              <a:rPr lang="en-US" dirty="0"/>
              <a:t>This was a game-changer. </a:t>
            </a:r>
          </a:p>
          <a:p>
            <a:r>
              <a:rPr lang="en-US" dirty="0"/>
              <a:t>Using oxygen allowed cells to squeeze out about 15 times more ATP from the same food compared to earlier anaerobic systems. </a:t>
            </a:r>
          </a:p>
          <a:p>
            <a:r>
              <a:rPr lang="en-US" dirty="0"/>
              <a:t>Imagine upgrading from a hand-crank flashlight to a high-capacity battery — suddenly you can power much more.</a:t>
            </a:r>
          </a:p>
          <a:p>
            <a:endParaRPr lang="en-US" dirty="0"/>
          </a:p>
          <a:p>
            <a:r>
              <a:rPr lang="en-US" dirty="0"/>
              <a:t>What did this energy surplus mean? It allowed cells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Grow larger without starving,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Replicate faster,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Support more complex internal machinery.</a:t>
            </a:r>
          </a:p>
          <a:p>
            <a:endParaRPr lang="en-US" dirty="0"/>
          </a:p>
          <a:p>
            <a:r>
              <a:rPr lang="en-US" dirty="0"/>
              <a:t>This surplus of energy was the foundation for all later biological complexity. </a:t>
            </a:r>
          </a:p>
          <a:p>
            <a:r>
              <a:rPr lang="en-US" dirty="0"/>
              <a:t>Without it, neurons and brains would never have been possible —</a:t>
            </a:r>
          </a:p>
          <a:p>
            <a:r>
              <a:rPr lang="en-US" dirty="0"/>
              <a:t> they are simply too expensive to run on low-energy chemistry.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2416F-5C0B-EF2D-2390-8FF1E21FC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27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D3869-EFF1-8C11-350F-A6898C900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21F599-EA41-2CFF-BC08-69C5311BD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E6247F-FB9D-736D-951E-CE4CD26D3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all this extra energy, cells could do more than just sit and absorb nutrients from their surroundings. </a:t>
            </a:r>
          </a:p>
          <a:p>
            <a:r>
              <a:rPr lang="en-US" dirty="0"/>
              <a:t>A completely new lifestyle appeared: </a:t>
            </a:r>
            <a:r>
              <a:rPr lang="en-US" b="1" dirty="0"/>
              <a:t>hunting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Some organisms became predators, engulfing and digesting other cells. </a:t>
            </a:r>
          </a:p>
          <a:p>
            <a:r>
              <a:rPr lang="en-US" dirty="0"/>
              <a:t>Others became prey, evolving defenses to avoid being eaten. This set off an evolutionary arms race.</a:t>
            </a:r>
          </a:p>
          <a:p>
            <a:endParaRPr lang="en-US" dirty="0"/>
          </a:p>
          <a:p>
            <a:r>
              <a:rPr lang="en-US" dirty="0"/>
              <a:t>In this new world, speed and coordination suddenly mattered.</a:t>
            </a:r>
          </a:p>
          <a:p>
            <a:r>
              <a:rPr lang="en-US" dirty="0"/>
              <a:t>Predators needed to sense, move, and react quickly.</a:t>
            </a:r>
          </a:p>
          <a:p>
            <a:r>
              <a:rPr lang="en-US" dirty="0"/>
              <a:t>Prey needed to escape, hide, or defend themselves.</a:t>
            </a:r>
          </a:p>
          <a:p>
            <a:endParaRPr lang="en-US" dirty="0"/>
          </a:p>
          <a:p>
            <a:r>
              <a:rPr lang="en-US" dirty="0"/>
              <a:t>This arms race is what eventually drove the evolution of more complex cells, and multicellular organisms.</a:t>
            </a:r>
          </a:p>
          <a:p>
            <a:r>
              <a:rPr lang="en-US" dirty="0"/>
              <a:t>and — as we’ll see — neurons. </a:t>
            </a:r>
          </a:p>
          <a:p>
            <a:r>
              <a:rPr lang="en-US" dirty="0"/>
              <a:t>Neurons are, in many ways, the solution evolution came up with for the challenges of predation.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EC1E6-9F4D-0B8C-82AC-FD1661F424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0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E3DF5-A1E7-D73A-2EE7-B02E22F94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9F82F6-15CA-23D4-13F3-B509C3FE1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AC5C5E-708F-A2E4-FF47-E21C0B7F9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key innovations during this period was the rise of </a:t>
            </a:r>
            <a:r>
              <a:rPr lang="en-US" b="1" dirty="0"/>
              <a:t>eukaryotes</a:t>
            </a:r>
            <a:r>
              <a:rPr lang="en-US" dirty="0"/>
              <a:t> — </a:t>
            </a:r>
          </a:p>
          <a:p>
            <a:r>
              <a:rPr lang="en-US" dirty="0"/>
              <a:t>cells that are much larger and more complex than the bacteria and archaea that came before them.</a:t>
            </a:r>
          </a:p>
          <a:p>
            <a:endParaRPr lang="en-US" dirty="0"/>
          </a:p>
          <a:p>
            <a:r>
              <a:rPr lang="en-US" dirty="0"/>
              <a:t>This happened through </a:t>
            </a:r>
            <a:r>
              <a:rPr lang="en-US" b="1" dirty="0"/>
              <a:t>endosymbiosis.</a:t>
            </a:r>
            <a:r>
              <a:rPr lang="en-US" dirty="0"/>
              <a:t> </a:t>
            </a:r>
          </a:p>
          <a:p>
            <a:r>
              <a:rPr lang="en-US" dirty="0"/>
              <a:t>Some larger cells engulfed smaller oxygen-using bacteria, and instead of digesting them, the partnership stuck. Those smaller bacteria became </a:t>
            </a:r>
            <a:r>
              <a:rPr lang="en-US" b="1" dirty="0"/>
              <a:t>mitochondria</a:t>
            </a:r>
            <a:r>
              <a:rPr lang="en-US" dirty="0"/>
              <a:t> — the powerhouses of the cell.</a:t>
            </a:r>
          </a:p>
          <a:p>
            <a:endParaRPr lang="en-US" dirty="0"/>
          </a:p>
          <a:p>
            <a:r>
              <a:rPr lang="en-US" dirty="0"/>
              <a:t>It’s important to separate two ideas here:</a:t>
            </a:r>
          </a:p>
          <a:p>
            <a:r>
              <a:rPr lang="en-US" dirty="0"/>
              <a:t>We already talked about </a:t>
            </a:r>
            <a:r>
              <a:rPr lang="en-US" b="1" dirty="0"/>
              <a:t>aerobic respiration</a:t>
            </a:r>
            <a:r>
              <a:rPr lang="en-US" dirty="0"/>
              <a:t> — the chemical process of using oxygen as the final electron acceptor. That gave any cell that could do it a big ATP boost.</a:t>
            </a:r>
          </a:p>
          <a:p>
            <a:r>
              <a:rPr lang="en-US" dirty="0"/>
              <a:t>What we’re talking about here is the next step: some cells didn’t just rely on their own respiration.</a:t>
            </a:r>
          </a:p>
          <a:p>
            <a:r>
              <a:rPr lang="en-US" dirty="0"/>
              <a:t>they </a:t>
            </a:r>
            <a:r>
              <a:rPr lang="en-US" b="1" dirty="0"/>
              <a:t>outsourced it to bacteria</a:t>
            </a:r>
            <a:r>
              <a:rPr lang="en-US" dirty="0"/>
              <a:t> that were already really good at it. </a:t>
            </a:r>
          </a:p>
          <a:p>
            <a:r>
              <a:rPr lang="en-US" dirty="0"/>
              <a:t>Those bacteria set up shop inside the host, becoming mitochondria.</a:t>
            </a:r>
          </a:p>
          <a:p>
            <a:endParaRPr lang="en-US" dirty="0"/>
          </a:p>
          <a:p>
            <a:r>
              <a:rPr lang="en-US" dirty="0"/>
              <a:t>Why was this so powerful? Because mitochondria could generate ATP far more efficiently than the host cell could alone: maybe </a:t>
            </a:r>
            <a:r>
              <a:rPr lang="en-US" b="1" dirty="0"/>
              <a:t>30 ATP from a glucose molecule</a:t>
            </a:r>
            <a:r>
              <a:rPr lang="en-US" dirty="0"/>
              <a:t> instead of just a couple.</a:t>
            </a:r>
          </a:p>
          <a:p>
            <a:endParaRPr lang="en-US" dirty="0"/>
          </a:p>
          <a:p>
            <a:r>
              <a:rPr lang="en-US" dirty="0"/>
              <a:t>That efficiency meant eukaryotes had an enormous energy surplus. </a:t>
            </a:r>
          </a:p>
          <a:p>
            <a:r>
              <a:rPr lang="en-US" dirty="0"/>
              <a:t>With that surplus, they could grow larger, evolve internal structures like nuclei and organelles, and eventually support very energy-hungry processes — including neurons.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61E89-6C6F-74BB-FC91-9B1AD0B18B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11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8B14-2185-9BC3-0F02-A7DB7BA71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C76BD4-380E-253D-EB8E-85A4B28713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24EF4-6F3B-3E72-9FEA-0F54D0595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eukaryotes as a foundation, another leap happened: </a:t>
            </a:r>
            <a:r>
              <a:rPr lang="en-US" b="1" dirty="0"/>
              <a:t>multicellularity.</a:t>
            </a:r>
            <a:endParaRPr lang="en-US" dirty="0"/>
          </a:p>
          <a:p>
            <a:endParaRPr lang="en-US" dirty="0"/>
          </a:p>
          <a:p>
            <a:r>
              <a:rPr lang="en-US" dirty="0"/>
              <a:t>Why go multicellular?</a:t>
            </a:r>
          </a:p>
          <a:p>
            <a:r>
              <a:rPr lang="en-US" b="1" dirty="0"/>
              <a:t>Size advantage:</a:t>
            </a:r>
            <a:r>
              <a:rPr lang="en-US" dirty="0"/>
              <a:t> Being bigger makes it harder to be eaten and easier to eat others.</a:t>
            </a:r>
          </a:p>
          <a:p>
            <a:r>
              <a:rPr lang="en-US" b="1" dirty="0"/>
              <a:t>Specialization:</a:t>
            </a:r>
            <a:r>
              <a:rPr lang="en-US" dirty="0"/>
              <a:t> Groups of cells could divide labor — some for movement, some for digestion, some for sensing. </a:t>
            </a:r>
          </a:p>
          <a:p>
            <a:r>
              <a:rPr lang="en-US" dirty="0"/>
              <a:t>Over time, these groups became tissues and organs.</a:t>
            </a:r>
          </a:p>
          <a:p>
            <a:endParaRPr lang="en-US" dirty="0"/>
          </a:p>
          <a:p>
            <a:r>
              <a:rPr lang="en-US" dirty="0"/>
              <a:t>Multicellularity opened up vast new possibilities for life’s design.</a:t>
            </a:r>
          </a:p>
          <a:p>
            <a:r>
              <a:rPr lang="en-US" dirty="0"/>
              <a:t> But it also created new coordination problems: </a:t>
            </a:r>
          </a:p>
          <a:p>
            <a:r>
              <a:rPr lang="en-US" dirty="0"/>
              <a:t>how do cells communicate with each other to act as one organism?</a:t>
            </a:r>
          </a:p>
          <a:p>
            <a:endParaRPr lang="en-US" dirty="0"/>
          </a:p>
          <a:p>
            <a:r>
              <a:rPr lang="en-US" dirty="0"/>
              <a:t>That’s the puzzle that eventually led to neurons.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216CD-4D18-7C80-9726-CE2106687C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18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3860D-824D-A87F-2C39-587274795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824FBE-3C91-7552-291C-3804A9718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22F40B-EE9C-6569-30F2-EBBA3386BD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eukaryotes took hold, life diversified into three major strategies for complex multicellular organisms.</a:t>
            </a:r>
          </a:p>
          <a:p>
            <a:endParaRPr lang="en-US" dirty="0"/>
          </a:p>
          <a:p>
            <a:r>
              <a:rPr lang="en-US" b="1" dirty="0"/>
              <a:t>Plants</a:t>
            </a:r>
            <a:r>
              <a:rPr lang="en-US" dirty="0"/>
              <a:t>: Some eukaryotes gained chloroplasts through another endosymbiosis event. </a:t>
            </a:r>
          </a:p>
          <a:p>
            <a:r>
              <a:rPr lang="en-US" dirty="0"/>
              <a:t>They engulfed photosynthetic bacteria — cyanobacteria — and kept them. </a:t>
            </a:r>
          </a:p>
          <a:p>
            <a:r>
              <a:rPr lang="en-US" dirty="0"/>
              <a:t>Chloroplasts let plants capture sunlight directly and make their own food.</a:t>
            </a:r>
          </a:p>
          <a:p>
            <a:endParaRPr lang="en-US" dirty="0"/>
          </a:p>
          <a:p>
            <a:r>
              <a:rPr lang="en-US" b="1" dirty="0"/>
              <a:t>Fungi</a:t>
            </a:r>
            <a:r>
              <a:rPr lang="en-US" dirty="0"/>
              <a:t>: Another lineage became decomposers. </a:t>
            </a:r>
          </a:p>
          <a:p>
            <a:r>
              <a:rPr lang="en-US" dirty="0"/>
              <a:t>Fungi absorb nutrients from dead or decaying matter. </a:t>
            </a:r>
          </a:p>
          <a:p>
            <a:r>
              <a:rPr lang="en-US" dirty="0"/>
              <a:t>They don’t move to hunt; instead, they grow into food sources and break them down with enzymes.</a:t>
            </a:r>
          </a:p>
          <a:p>
            <a:endParaRPr lang="en-US" b="1" dirty="0"/>
          </a:p>
          <a:p>
            <a:r>
              <a:rPr lang="en-US" b="1" dirty="0"/>
              <a:t>Animals</a:t>
            </a:r>
            <a:r>
              <a:rPr lang="en-US" dirty="0"/>
              <a:t>: A third lineage became active hunters. </a:t>
            </a:r>
          </a:p>
          <a:p>
            <a:r>
              <a:rPr lang="en-US" dirty="0"/>
              <a:t>They couldn’t make their own food and they couldn’t just wait for it to rot. </a:t>
            </a:r>
          </a:p>
          <a:p>
            <a:r>
              <a:rPr lang="en-US" dirty="0"/>
              <a:t>They needed to chase, capture, and digest living prey.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is the key difference: </a:t>
            </a:r>
            <a:r>
              <a:rPr lang="en-US" b="1" dirty="0"/>
              <a:t>plants and fungi didn’t need neurons.</a:t>
            </a:r>
            <a:r>
              <a:rPr lang="en-US" dirty="0"/>
              <a:t> </a:t>
            </a:r>
          </a:p>
          <a:p>
            <a:r>
              <a:rPr lang="en-US" dirty="0"/>
              <a:t>They could thrive without fast, coordinated movement. </a:t>
            </a:r>
          </a:p>
          <a:p>
            <a:r>
              <a:rPr lang="en-US" dirty="0"/>
              <a:t>But animals — predators and prey — did. </a:t>
            </a:r>
          </a:p>
          <a:p>
            <a:r>
              <a:rPr lang="en-US" dirty="0"/>
              <a:t>For animals, speed and coordination were survival, and that’s why neurons evolved.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3317E-F7AE-6684-0F74-F342F39D69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16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E78F9-EB53-25D7-CE3D-F8D29C7F2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0A5ACF-26F4-A24B-9CCF-B88C70406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9CAE9B-9018-9C1D-A801-758732FF1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Plants and fungi are successful without neurons because their lifestyles don’t require fast action.</a:t>
            </a:r>
          </a:p>
          <a:p>
            <a:r>
              <a:rPr lang="en-US" b="1" dirty="0"/>
              <a:t>Plants</a:t>
            </a:r>
            <a:r>
              <a:rPr lang="en-US" dirty="0"/>
              <a:t> stay put and make their own food with sunlight.</a:t>
            </a:r>
          </a:p>
          <a:p>
            <a:r>
              <a:rPr lang="en-US" b="1" dirty="0"/>
              <a:t>Fungi</a:t>
            </a:r>
            <a:r>
              <a:rPr lang="en-US" dirty="0"/>
              <a:t> grow into their food and decompose it.</a:t>
            </a:r>
          </a:p>
          <a:p>
            <a:endParaRPr lang="en-US" dirty="0"/>
          </a:p>
          <a:p>
            <a:r>
              <a:rPr lang="en-US" dirty="0"/>
              <a:t>Neither needs rapid sensing or movement.</a:t>
            </a:r>
          </a:p>
          <a:p>
            <a:endParaRPr lang="en-US" dirty="0"/>
          </a:p>
          <a:p>
            <a:r>
              <a:rPr lang="en-US" dirty="0"/>
              <a:t>But </a:t>
            </a:r>
            <a:r>
              <a:rPr lang="en-US" b="1" dirty="0"/>
              <a:t>animals</a:t>
            </a:r>
            <a:r>
              <a:rPr lang="en-US" dirty="0"/>
              <a:t> had a completely different challenge.</a:t>
            </a:r>
          </a:p>
          <a:p>
            <a:r>
              <a:rPr lang="en-US" dirty="0"/>
              <a:t> Hunting prey — or escaping from being eaten — required speed and coordination. </a:t>
            </a:r>
          </a:p>
          <a:p>
            <a:r>
              <a:rPr lang="en-US" dirty="0"/>
              <a:t>It wasn’t enough just to grow bigger or stronger. Animals needed a system that could: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Sense</a:t>
            </a:r>
            <a:r>
              <a:rPr lang="en-US" dirty="0"/>
              <a:t> changes in the environment,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Decide</a:t>
            </a:r>
            <a:r>
              <a:rPr lang="en-US" dirty="0"/>
              <a:t> what to do,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Act</a:t>
            </a:r>
            <a:r>
              <a:rPr lang="en-US" dirty="0"/>
              <a:t> quickly, often in fractions of a second.</a:t>
            </a:r>
          </a:p>
          <a:p>
            <a:endParaRPr lang="en-US" dirty="0"/>
          </a:p>
          <a:p>
            <a:r>
              <a:rPr lang="en-US" dirty="0"/>
              <a:t>That’s why neurons evolved. </a:t>
            </a:r>
          </a:p>
          <a:p>
            <a:r>
              <a:rPr lang="en-US" dirty="0"/>
              <a:t>Neurons gave animals the ability to rapidly transmit information across their bodies, coordinate muscles, and respond faster than any chemical signal system could.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21DBF-CAEE-A7A2-CA31-7855C1AD9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24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1935C-6ED6-439D-2BDC-6AB3856BF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7BE165-5584-4312-278A-EA161FE018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8A3165-84C7-6246-08C2-A7EDCABCF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most fascinating things about animals is how their body plan develops. </a:t>
            </a:r>
          </a:p>
          <a:p>
            <a:r>
              <a:rPr lang="en-US" dirty="0"/>
              <a:t>Early in embryonic development, there’s a process called </a:t>
            </a:r>
            <a:r>
              <a:rPr lang="en-US" b="1" dirty="0"/>
              <a:t>gastrulation</a:t>
            </a:r>
            <a:r>
              <a:rPr lang="en-US" dirty="0"/>
              <a:t>, </a:t>
            </a:r>
          </a:p>
          <a:p>
            <a:r>
              <a:rPr lang="en-US" dirty="0"/>
              <a:t>where the embryo folds in on itself and creates different layers of tissue.</a:t>
            </a:r>
          </a:p>
          <a:p>
            <a:endParaRPr lang="en-US" dirty="0"/>
          </a:p>
          <a:p>
            <a:r>
              <a:rPr lang="en-US" dirty="0"/>
              <a:t>Out of that process come three key ingredients that define animals: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gut</a:t>
            </a:r>
            <a:r>
              <a:rPr lang="en-US" dirty="0"/>
              <a:t> for digesting food,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Muscles</a:t>
            </a:r>
            <a:r>
              <a:rPr lang="en-US" dirty="0"/>
              <a:t> for moving the body,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neurons</a:t>
            </a:r>
            <a:r>
              <a:rPr lang="en-US" dirty="0"/>
              <a:t> for coordinating those muscles.</a:t>
            </a:r>
          </a:p>
          <a:p>
            <a:endParaRPr lang="en-US" dirty="0"/>
          </a:p>
          <a:p>
            <a:r>
              <a:rPr lang="en-US" dirty="0"/>
              <a:t>These three evolved together, because they depend on one another.</a:t>
            </a:r>
          </a:p>
          <a:p>
            <a:r>
              <a:rPr lang="en-US" dirty="0"/>
              <a:t> Muscles are useless without something to control them. </a:t>
            </a:r>
          </a:p>
          <a:p>
            <a:r>
              <a:rPr lang="en-US" dirty="0"/>
              <a:t>A gut is useless without a way to move toward food (or move food toward it).</a:t>
            </a:r>
          </a:p>
          <a:p>
            <a:r>
              <a:rPr lang="en-US" dirty="0"/>
              <a:t>And neurons wouldn’t be needed if there weren’t muscles and a gut to coordinate.</a:t>
            </a:r>
          </a:p>
          <a:p>
            <a:endParaRPr lang="en-US" dirty="0"/>
          </a:p>
          <a:p>
            <a:r>
              <a:rPr lang="en-US" dirty="0"/>
              <a:t>So neurons weren’t an add-on — they were part of the basic package that made animals, animals.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6B068-38E5-86DB-B796-20E92899B1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31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55ABE-6AF6-4550-FF83-BC25C6F62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A4BAB0-AD77-CBA0-2391-E94095353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3BF3E-F28A-DF59-A635-FE0F6136C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earliest animals with neurons were things like </a:t>
            </a:r>
            <a:r>
              <a:rPr lang="en-US" b="1" dirty="0"/>
              <a:t>corals and jellyfish.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They didn’t have brains — no central control center. Instead, they had what we call a </a:t>
            </a:r>
            <a:r>
              <a:rPr lang="en-US" b="1" dirty="0"/>
              <a:t>nerve net</a:t>
            </a:r>
            <a:r>
              <a:rPr lang="en-US" dirty="0"/>
              <a:t>: a loose web of neurons spread throughout the body.</a:t>
            </a:r>
          </a:p>
          <a:p>
            <a:endParaRPr lang="en-US" dirty="0"/>
          </a:p>
          <a:p>
            <a:r>
              <a:rPr lang="en-US" dirty="0"/>
              <a:t>This was enough for their needs. </a:t>
            </a:r>
          </a:p>
          <a:p>
            <a:r>
              <a:rPr lang="en-US" dirty="0"/>
              <a:t>The nerve net could coordinate muscles so the jellyfish could pulse through the water, </a:t>
            </a:r>
          </a:p>
          <a:p>
            <a:r>
              <a:rPr lang="en-US" dirty="0"/>
              <a:t>or respond if something touched their tentacles.</a:t>
            </a:r>
          </a:p>
          <a:p>
            <a:endParaRPr lang="en-US" dirty="0"/>
          </a:p>
          <a:p>
            <a:r>
              <a:rPr lang="en-US" dirty="0"/>
              <a:t>It wasn’t complex decision-making, but it was a major step up from chemical signaling alone. </a:t>
            </a:r>
          </a:p>
          <a:p>
            <a:r>
              <a:rPr lang="en-US" dirty="0"/>
              <a:t>The nerve net let these animals coordinate a whole body of cells in real time.</a:t>
            </a:r>
          </a:p>
          <a:p>
            <a:endParaRPr lang="en-US" dirty="0"/>
          </a:p>
          <a:p>
            <a:r>
              <a:rPr lang="en-US" dirty="0"/>
              <a:t>Let’s zoom in on a concrete example: how a coral actually uses its neurons to feed.</a:t>
            </a:r>
          </a:p>
          <a:p>
            <a:endParaRPr lang="en-US" dirty="0"/>
          </a:p>
          <a:p>
            <a:r>
              <a:rPr lang="en-US" dirty="0"/>
              <a:t>Corals have tentacles lined with special stinging cells called </a:t>
            </a:r>
            <a:r>
              <a:rPr lang="en-US" b="1" dirty="0"/>
              <a:t>cnidocytes</a:t>
            </a:r>
            <a:r>
              <a:rPr lang="en-US" dirty="0"/>
              <a:t>. </a:t>
            </a:r>
          </a:p>
          <a:p>
            <a:r>
              <a:rPr lang="en-US" dirty="0"/>
              <a:t>When a tentacle touches prey, or detects the right chemicals, the neurons in that area fire.</a:t>
            </a:r>
          </a:p>
          <a:p>
            <a:endParaRPr lang="en-US" dirty="0"/>
          </a:p>
          <a:p>
            <a:r>
              <a:rPr lang="en-US" dirty="0"/>
              <a:t>That neural signal does two things:</a:t>
            </a:r>
          </a:p>
          <a:p>
            <a:r>
              <a:rPr lang="en-US" dirty="0"/>
              <a:t>It triggers the cnidocytes to release tiny harpoons loaded with toxins to immobilize the prey.</a:t>
            </a:r>
          </a:p>
          <a:p>
            <a:r>
              <a:rPr lang="en-US" dirty="0"/>
              <a:t>At the same time, it activates </a:t>
            </a:r>
            <a:r>
              <a:rPr lang="en-US" b="1" dirty="0"/>
              <a:t>muscle contractions</a:t>
            </a:r>
            <a:r>
              <a:rPr lang="en-US" dirty="0"/>
              <a:t> in the tentacle, pulling the prey toward the coral’s mouth.</a:t>
            </a:r>
          </a:p>
          <a:p>
            <a:endParaRPr lang="en-US" dirty="0"/>
          </a:p>
          <a:p>
            <a:r>
              <a:rPr lang="en-US" dirty="0"/>
              <a:t>Once the prey is inside, the gut takes over — enzymes break it down and the nutrients spread through the body.</a:t>
            </a:r>
          </a:p>
          <a:p>
            <a:endParaRPr lang="en-US" dirty="0"/>
          </a:p>
          <a:p>
            <a:r>
              <a:rPr lang="en-US" dirty="0"/>
              <a:t>This whole sequence — sensing, triggering a response, coordinating muscle action — is made possible by neurons. Even in a simple nerve net, neurons already let corals connect sensation to action in a precise and useful way.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190C0-8972-F482-CB8A-D3AE30DE40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97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4809-F69F-0D48-97F8-9CF76A5308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340" y="1122363"/>
            <a:ext cx="5785769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Title Here: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Tell Your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Illinois Story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A99F5-1DAB-644E-87BD-7B2BE337DB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1340" y="3602038"/>
            <a:ext cx="5785769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E86B4-4E28-5743-B958-4D04BD32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9BA8F-BF67-344F-9BFA-A8262A79BC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37075" y="5718264"/>
            <a:ext cx="3117850" cy="8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2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210D-E74D-9F46-BBEB-61CE8DBF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7874" y="6095093"/>
            <a:ext cx="2743200" cy="365125"/>
          </a:xfrm>
        </p:spPr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23" y="365125"/>
            <a:ext cx="9614263" cy="1325563"/>
          </a:xfrm>
        </p:spPr>
        <p:txBody>
          <a:bodyPr/>
          <a:lstStyle>
            <a:lvl1pPr algn="ctr">
              <a:defRPr b="1" i="0">
                <a:solidFill>
                  <a:srgbClr val="E84A27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Hello.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690688"/>
            <a:ext cx="9614263" cy="3625895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6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6ADA6-32C7-6D47-94AB-D149FA9C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FDBC8-5F1C-654A-9325-61F424413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FB5C-A5C2-4C44-A9DF-4F6A196E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E84A27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3294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3294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3294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5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3CDB9E-798C-A842-B031-6BFA04385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9571" y="773546"/>
            <a:ext cx="5935859" cy="272025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0000" dirty="0">
                <a:latin typeface="Calibri"/>
                <a:cs typeface="Calibri"/>
              </a:rPr>
              <a:t>BCOG 100</a:t>
            </a:r>
            <a:endParaRPr lang="en-US" sz="1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F9A5BC-DE40-064D-98AE-B1AA2F27430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017406" y="3472201"/>
            <a:ext cx="7410764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alibri"/>
                <a:cs typeface="Calibri"/>
              </a:rPr>
              <a:t>The Evolution of Neurons </a:t>
            </a:r>
          </a:p>
          <a:p>
            <a:pPr marL="0" indent="0" algn="ctr">
              <a:buNone/>
            </a:pPr>
            <a:r>
              <a:rPr lang="en-US" sz="3200" b="1" dirty="0">
                <a:latin typeface="Calibri"/>
                <a:cs typeface="Calibri"/>
              </a:rPr>
              <a:t>Lecture 2: The Evolution of Neurons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87BCB3F-D51B-11CA-8A5C-B653C02DD655}"/>
              </a:ext>
            </a:extLst>
          </p:cNvPr>
          <p:cNvSpPr/>
          <p:nvPr/>
        </p:nvSpPr>
        <p:spPr>
          <a:xfrm>
            <a:off x="443346" y="126307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96C562F-8F13-2516-D9AF-45E75A96A3C5}"/>
              </a:ext>
            </a:extLst>
          </p:cNvPr>
          <p:cNvSpPr/>
          <p:nvPr/>
        </p:nvSpPr>
        <p:spPr>
          <a:xfrm>
            <a:off x="1505528" y="3248890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052EBC-2E12-F996-BB1F-41F23E64F1BE}"/>
              </a:ext>
            </a:extLst>
          </p:cNvPr>
          <p:cNvSpPr/>
          <p:nvPr/>
        </p:nvSpPr>
        <p:spPr>
          <a:xfrm>
            <a:off x="443345" y="331816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4D7291-4D5A-9593-1D85-950EBFC1FF07}"/>
              </a:ext>
            </a:extLst>
          </p:cNvPr>
          <p:cNvSpPr/>
          <p:nvPr/>
        </p:nvSpPr>
        <p:spPr>
          <a:xfrm>
            <a:off x="443346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E91675-03DF-90EE-942D-06C70F754DEE}"/>
              </a:ext>
            </a:extLst>
          </p:cNvPr>
          <p:cNvCxnSpPr/>
          <p:nvPr/>
        </p:nvCxnSpPr>
        <p:spPr>
          <a:xfrm>
            <a:off x="867642" y="2172278"/>
            <a:ext cx="1052944" cy="11106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D74029-D6FE-2938-F6DF-602FCD9AA658}"/>
              </a:ext>
            </a:extLst>
          </p:cNvPr>
          <p:cNvCxnSpPr>
            <a:cxnSpLocks/>
          </p:cNvCxnSpPr>
          <p:nvPr/>
        </p:nvCxnSpPr>
        <p:spPr>
          <a:xfrm>
            <a:off x="879187" y="2172278"/>
            <a:ext cx="25400" cy="11799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831A33E-2612-45D1-F1F0-57371C01F8AB}"/>
              </a:ext>
            </a:extLst>
          </p:cNvPr>
          <p:cNvSpPr/>
          <p:nvPr/>
        </p:nvSpPr>
        <p:spPr>
          <a:xfrm>
            <a:off x="1505528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65D7F4-2920-5911-7086-757F822A07E3}"/>
              </a:ext>
            </a:extLst>
          </p:cNvPr>
          <p:cNvSpPr/>
          <p:nvPr/>
        </p:nvSpPr>
        <p:spPr>
          <a:xfrm>
            <a:off x="2694709" y="524625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E6F4CE-E239-70EB-26D3-C8CB8E270185}"/>
              </a:ext>
            </a:extLst>
          </p:cNvPr>
          <p:cNvCxnSpPr>
            <a:cxnSpLocks/>
          </p:cNvCxnSpPr>
          <p:nvPr/>
        </p:nvCxnSpPr>
        <p:spPr>
          <a:xfrm>
            <a:off x="1941369" y="4169641"/>
            <a:ext cx="1168399" cy="10875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727C65-F6C0-78C9-A469-40AAD8018B82}"/>
              </a:ext>
            </a:extLst>
          </p:cNvPr>
          <p:cNvCxnSpPr>
            <a:cxnSpLocks/>
          </p:cNvCxnSpPr>
          <p:nvPr/>
        </p:nvCxnSpPr>
        <p:spPr>
          <a:xfrm flipH="1">
            <a:off x="1955223" y="4158096"/>
            <a:ext cx="9238" cy="10875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7C2072-1E04-8B83-DAA8-B48C97536A6F}"/>
              </a:ext>
            </a:extLst>
          </p:cNvPr>
          <p:cNvCxnSpPr>
            <a:cxnSpLocks/>
          </p:cNvCxnSpPr>
          <p:nvPr/>
        </p:nvCxnSpPr>
        <p:spPr>
          <a:xfrm>
            <a:off x="890732" y="4227368"/>
            <a:ext cx="13855" cy="10183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8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9614E-CB99-62AC-4602-47B7949B8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EA3EEC8-A60D-7F11-DAE2-5A742547FEC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Evolution of Neurons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F78900-3970-A0F1-816E-FE54DD477C9B}"/>
              </a:ext>
            </a:extLst>
          </p:cNvPr>
          <p:cNvSpPr txBox="1"/>
          <p:nvPr/>
        </p:nvSpPr>
        <p:spPr>
          <a:xfrm>
            <a:off x="5999018" y="1237110"/>
            <a:ext cx="604058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Earliest Nervous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Earliest animals: corals, jellyfish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Nerve nets</a:t>
            </a:r>
            <a:r>
              <a:rPr lang="en-US" sz="2400" dirty="0"/>
              <a:t> = simple webs of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brain, but coordinate muscles &amp; feeding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Coral Eating and Digestion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Tentacles sense prey (touch, chemicals)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Neurons trigger stinging cells (cnidocytes)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Muscles contract → tentacle pulls prey 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Gut digests food</a:t>
            </a:r>
          </a:p>
          <a:p>
            <a:endParaRPr lang="en-US" sz="2400" dirty="0"/>
          </a:p>
        </p:txBody>
      </p:sp>
      <p:pic>
        <p:nvPicPr>
          <p:cNvPr id="13316" name="Picture 4" descr="The Anatomy of a Coral Polyp: A Detailed Exploration – Manta Systems">
            <a:extLst>
              <a:ext uri="{FF2B5EF4-FFF2-40B4-BE49-F238E27FC236}">
                <a16:creationId xmlns:a16="http://schemas.microsoft.com/office/drawing/2014/main" id="{6EE4D2FE-F012-EAC4-C72D-E289F1E0A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26" y="645107"/>
            <a:ext cx="5548747" cy="554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94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35A8E-F440-FDF2-46A5-A425EE503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CF54504B-D900-5BD9-06A4-4AB3E0AF9D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Neuron Structure and Function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D3BBAC-72A0-99F2-80B1-8D5A85EB9169}"/>
              </a:ext>
            </a:extLst>
          </p:cNvPr>
          <p:cNvSpPr txBox="1"/>
          <p:nvPr/>
        </p:nvSpPr>
        <p:spPr>
          <a:xfrm>
            <a:off x="1119049" y="4404121"/>
            <a:ext cx="103632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a Neuron?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Cells already communicated (e.g., chemicals, hormones)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Neurons = faster, longer-distance, more precise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Receive → Process → Send signals</a:t>
            </a:r>
          </a:p>
        </p:txBody>
      </p:sp>
      <p:pic>
        <p:nvPicPr>
          <p:cNvPr id="15364" name="Picture 4" descr="Dendrite - Wikipedia">
            <a:extLst>
              <a:ext uri="{FF2B5EF4-FFF2-40B4-BE49-F238E27FC236}">
                <a16:creationId xmlns:a16="http://schemas.microsoft.com/office/drawing/2014/main" id="{6FA61728-454D-C82D-951D-8FFBACD4C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54" y="992245"/>
            <a:ext cx="6758606" cy="379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190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71D91-874C-72C0-79F2-8951362E7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83F9138C-80BA-B684-DCE4-5C3FDA9A1B4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Neuron Structure and Function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5F1BEF-6A35-CCC2-EAE0-27DE3A8FA88C}"/>
              </a:ext>
            </a:extLst>
          </p:cNvPr>
          <p:cNvSpPr txBox="1"/>
          <p:nvPr/>
        </p:nvSpPr>
        <p:spPr>
          <a:xfrm>
            <a:off x="6460760" y="1791746"/>
            <a:ext cx="427219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Parts of a Neuron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Dendrites</a:t>
            </a:r>
            <a:r>
              <a:rPr lang="en-US" sz="2400" dirty="0"/>
              <a:t>: receive signals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Soma (cell body)</a:t>
            </a:r>
            <a:r>
              <a:rPr lang="en-US" sz="2400" dirty="0"/>
              <a:t>: integrates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Axon</a:t>
            </a:r>
            <a:r>
              <a:rPr lang="en-US" sz="2400" dirty="0"/>
              <a:t>: sends signal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Synapse</a:t>
            </a:r>
            <a:r>
              <a:rPr lang="en-US" sz="2400" dirty="0"/>
              <a:t>: junction to next cell</a:t>
            </a:r>
          </a:p>
        </p:txBody>
      </p:sp>
      <p:pic>
        <p:nvPicPr>
          <p:cNvPr id="5" name="Picture 4" descr="Dendrite - Wikipedia">
            <a:extLst>
              <a:ext uri="{FF2B5EF4-FFF2-40B4-BE49-F238E27FC236}">
                <a16:creationId xmlns:a16="http://schemas.microsoft.com/office/drawing/2014/main" id="{259D7F4A-8DC7-3BF3-2663-DD1C1BA8A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2323"/>
            <a:ext cx="6202017" cy="347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773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6DE3C-2B22-5FF2-3CA8-F59F916C6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8FA06677-AA99-75B2-EE1F-B90D6167F7B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Neuron Structure and Function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4C803-3AF9-E178-6245-B13A575BC31A}"/>
              </a:ext>
            </a:extLst>
          </p:cNvPr>
          <p:cNvSpPr txBox="1"/>
          <p:nvPr/>
        </p:nvSpPr>
        <p:spPr>
          <a:xfrm>
            <a:off x="106016" y="735162"/>
            <a:ext cx="546652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Action Potentials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Electrical impulses = </a:t>
            </a:r>
            <a:r>
              <a:rPr lang="en-US" sz="2400" b="1" dirty="0"/>
              <a:t>spikes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All-or-nothing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Travel long distances quickly</a:t>
            </a:r>
          </a:p>
          <a:p>
            <a:endParaRPr lang="en-US" sz="2800" dirty="0"/>
          </a:p>
          <a:p>
            <a:r>
              <a:rPr lang="en-US" sz="2800" b="1" dirty="0"/>
              <a:t>Why Spikes Matter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Fast → millisecond timing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Reliable → signals don’t fade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Coordinate whole body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Foundation for circuits &amp; brains</a:t>
            </a:r>
          </a:p>
          <a:p>
            <a:endParaRPr lang="en-US" sz="2800" dirty="0"/>
          </a:p>
          <a:p>
            <a:endParaRPr lang="en-US" sz="2800" b="1" dirty="0"/>
          </a:p>
        </p:txBody>
      </p:sp>
      <p:pic>
        <p:nvPicPr>
          <p:cNvPr id="1028" name="Picture 4" descr="Action potential: Definition, Steps, Phases | Kenhub">
            <a:extLst>
              <a:ext uri="{FF2B5EF4-FFF2-40B4-BE49-F238E27FC236}">
                <a16:creationId xmlns:a16="http://schemas.microsoft.com/office/drawing/2014/main" id="{631478FD-73CA-22E9-3D47-2BC717F638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4" t="3610" r="4320" b="6026"/>
          <a:stretch>
            <a:fillRect/>
          </a:stretch>
        </p:blipFill>
        <p:spPr bwMode="auto">
          <a:xfrm>
            <a:off x="5872285" y="530087"/>
            <a:ext cx="6319715" cy="632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83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D4662-A43F-3871-8D71-CCD5FE3DB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eurotransmitters: What They Are, Functions &amp; Types">
            <a:extLst>
              <a:ext uri="{FF2B5EF4-FFF2-40B4-BE49-F238E27FC236}">
                <a16:creationId xmlns:a16="http://schemas.microsoft.com/office/drawing/2014/main" id="{1E4220F5-17B7-4B2B-2196-D2762D96A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089" y="530089"/>
            <a:ext cx="6327912" cy="632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87965433-DAEC-8019-8B7E-254789CD6AE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Neuron Structure and Function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2030F9-83C5-3CA6-BEDF-B666FF7D9982}"/>
              </a:ext>
            </a:extLst>
          </p:cNvPr>
          <p:cNvSpPr txBox="1"/>
          <p:nvPr/>
        </p:nvSpPr>
        <p:spPr>
          <a:xfrm>
            <a:off x="192158" y="735162"/>
            <a:ext cx="5479772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Neurotransmitters: Signals Between Neurons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Spikes → release chemicals at </a:t>
            </a:r>
            <a:r>
              <a:rPr lang="en-US" sz="2400" b="1" dirty="0"/>
              <a:t>synapse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Neurotransmitters cross gap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Bind to receptors on next neuron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Different transmitters = different effects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b="1" dirty="0"/>
              <a:t>Glutamate: </a:t>
            </a:r>
            <a:r>
              <a:rPr lang="en-US" sz="2200" dirty="0"/>
              <a:t>excitatory.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b="1" dirty="0"/>
              <a:t>GABA:</a:t>
            </a:r>
            <a:r>
              <a:rPr lang="en-US" sz="2200" dirty="0"/>
              <a:t> inhibitory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b="1" dirty="0"/>
              <a:t>Dopamine, serotonin, acetylcholine, norepinephrine</a:t>
            </a:r>
            <a:r>
              <a:rPr lang="en-US" sz="2200" dirty="0"/>
              <a:t> — these have more specialized roles, influencing things like motivation, mood, memory, or alertness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7556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BAD2D-A690-6F01-BA3A-55269C9DE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AFA704A-6C5C-7C0E-15F5-87FEFCD0513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Neuron Structure and Function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1E97A0-C898-60BC-0E0B-3F2CE3835E76}"/>
              </a:ext>
            </a:extLst>
          </p:cNvPr>
          <p:cNvSpPr txBox="1"/>
          <p:nvPr/>
        </p:nvSpPr>
        <p:spPr>
          <a:xfrm>
            <a:off x="0" y="751345"/>
            <a:ext cx="12192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Excitatory vs. Inhibitory Neurons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Excitatory</a:t>
            </a:r>
            <a:r>
              <a:rPr lang="en-US" sz="2400" dirty="0"/>
              <a:t>: increase chance of downstream (efferent) neurons firing (main example Glutamate).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Inhibitory</a:t>
            </a:r>
            <a:r>
              <a:rPr lang="en-US" sz="2400" dirty="0"/>
              <a:t>: decrease chance of downstream (efferent) neurons firing (main example GABA)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Neural Circuits:</a:t>
            </a:r>
            <a:r>
              <a:rPr lang="en-US" sz="2400" dirty="0"/>
              <a:t> mixtures of excitatory and inhibitory neurons that allow for specific computations to occur.</a:t>
            </a:r>
          </a:p>
          <a:p>
            <a:endParaRPr lang="en-US" sz="2800" b="1" dirty="0"/>
          </a:p>
        </p:txBody>
      </p:sp>
      <p:pic>
        <p:nvPicPr>
          <p:cNvPr id="3074" name="Picture 2" descr="Representation of excitatory and inhibitory synapses. Ionic changes (Na...  | Download Scientific Diagram">
            <a:extLst>
              <a:ext uri="{FF2B5EF4-FFF2-40B4-BE49-F238E27FC236}">
                <a16:creationId xmlns:a16="http://schemas.microsoft.com/office/drawing/2014/main" id="{8B52A8E5-7ABB-265F-7C04-B33FF22CE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18"/>
          <a:stretch>
            <a:fillRect/>
          </a:stretch>
        </p:blipFill>
        <p:spPr bwMode="auto">
          <a:xfrm>
            <a:off x="2449719" y="3065262"/>
            <a:ext cx="7637117" cy="197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epresentation of excitatory and inhibitory synapses. Ionic changes (Na...  | Download Scientific Diagram">
            <a:extLst>
              <a:ext uri="{FF2B5EF4-FFF2-40B4-BE49-F238E27FC236}">
                <a16:creationId xmlns:a16="http://schemas.microsoft.com/office/drawing/2014/main" id="{B935AC22-0D9C-ADFB-7483-EB335E655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18"/>
          <a:stretch>
            <a:fillRect/>
          </a:stretch>
        </p:blipFill>
        <p:spPr bwMode="auto">
          <a:xfrm>
            <a:off x="2449719" y="4887435"/>
            <a:ext cx="7637117" cy="197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55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3B047-DFCD-3851-670D-881A0A28A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F3775E37-6E37-A364-00D4-AD43F52844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Summarizing the Evolution of Neurons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9E1A6-6F33-E8F8-6966-FDDB446B5CCC}"/>
              </a:ext>
            </a:extLst>
          </p:cNvPr>
          <p:cNvSpPr txBox="1"/>
          <p:nvPr/>
        </p:nvSpPr>
        <p:spPr>
          <a:xfrm>
            <a:off x="6325849" y="751344"/>
            <a:ext cx="58661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Today we saw…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Oxygen → new energy → eukaryotes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Multicellularity → specialization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Animals needed speed → neurons evolved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Neurons = spikes, synapses, neurotransmitters</a:t>
            </a:r>
          </a:p>
          <a:p>
            <a:endParaRPr lang="en-US" sz="2800" dirty="0"/>
          </a:p>
          <a:p>
            <a:r>
              <a:rPr lang="en-US" sz="2800" b="1" dirty="0"/>
              <a:t>Next time…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Nerve nets are not yet brains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How neurons were organized to steer, choose, decide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first simple brains</a:t>
            </a:r>
          </a:p>
        </p:txBody>
      </p:sp>
      <p:pic>
        <p:nvPicPr>
          <p:cNvPr id="8194" name="Picture 2" descr="From nerve net to nerve ring, nerve cord and brain — evolution of the  nervous system | Nature Reviews Neuroscience">
            <a:extLst>
              <a:ext uri="{FF2B5EF4-FFF2-40B4-BE49-F238E27FC236}">
                <a16:creationId xmlns:a16="http://schemas.microsoft.com/office/drawing/2014/main" id="{9E8EF912-E09D-2BC0-C00F-C48DC1717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94" y="735162"/>
            <a:ext cx="5298766" cy="530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43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B2CA281-11FA-A27B-CD7A-9F443FAEA4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Evolution of Neurons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92D8F-BC67-D36F-DFAC-BB3167810E94}"/>
              </a:ext>
            </a:extLst>
          </p:cNvPr>
          <p:cNvSpPr txBox="1"/>
          <p:nvPr/>
        </p:nvSpPr>
        <p:spPr>
          <a:xfrm>
            <a:off x="532262" y="963790"/>
            <a:ext cx="61275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Today’s Outline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Oxygen → energy revolution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Eukaryotes &amp; endosymbiosis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Multicellularity &amp; specialization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Animals vs. plants vs. fungi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Why animals needed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neurons are &amp; how they work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600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A4DCD-6F38-C4F0-3C8B-765380524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4435681-86B9-4375-2DBB-E36FE91495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Evolution of Neurons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7D0DA-DC30-3B12-4623-BDB9CE81455A}"/>
              </a:ext>
            </a:extLst>
          </p:cNvPr>
          <p:cNvSpPr txBox="1"/>
          <p:nvPr/>
        </p:nvSpPr>
        <p:spPr>
          <a:xfrm>
            <a:off x="6599144" y="891710"/>
            <a:ext cx="541274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After Oxygen: A New Energy World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Respiration with O₂ = ~15× more ATP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Energy surplus → new possibilities: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bigger cells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faster growth and replication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more complex internal machinery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1FD9B-148B-8732-3FBA-C44631857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12" y="891710"/>
            <a:ext cx="6174032" cy="308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6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12212-E97F-7754-0EBF-20E72F04D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F78A981-4EF9-B588-1528-B3ACCBD2B63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Evolution of Neurons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B047BF-3457-C458-8144-AE731AE720D8}"/>
              </a:ext>
            </a:extLst>
          </p:cNvPr>
          <p:cNvSpPr txBox="1"/>
          <p:nvPr/>
        </p:nvSpPr>
        <p:spPr>
          <a:xfrm>
            <a:off x="7633855" y="896729"/>
            <a:ext cx="430559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Predator–Prey Arms Race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More energy → new lifestyles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Hunting emerges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Predators vs. prey = speed &amp; coordination matter</a:t>
            </a:r>
          </a:p>
        </p:txBody>
      </p:sp>
      <p:pic>
        <p:nvPicPr>
          <p:cNvPr id="2050" name="Picture 2" descr="Phagocytosis | Definition, Process, &amp; Examples | Britannica">
            <a:extLst>
              <a:ext uri="{FF2B5EF4-FFF2-40B4-BE49-F238E27FC236}">
                <a16:creationId xmlns:a16="http://schemas.microsoft.com/office/drawing/2014/main" id="{969E3618-B9E7-472F-F236-EF9476B89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95" y="891709"/>
            <a:ext cx="7081311" cy="415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86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319E5-E070-0F44-5BEE-62362A4B5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F5F7B309-E357-9F9A-1DEF-547071808E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Evolution of Neurons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6CBCF5-860C-8025-A3FA-967457B8BF9D}"/>
              </a:ext>
            </a:extLst>
          </p:cNvPr>
          <p:cNvSpPr txBox="1"/>
          <p:nvPr/>
        </p:nvSpPr>
        <p:spPr>
          <a:xfrm>
            <a:off x="8090548" y="939124"/>
            <a:ext cx="38659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Eukaryotes: Bigger, More Complex Cells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Endosymbiosis = “cells inside cells”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Engulfed bacteria → mitochondria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Advantages: more energy, more complexity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AD826E-BDFE-735A-31BC-9EBA9771C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8" y="735162"/>
            <a:ext cx="7426325" cy="49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26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A0E01-48BE-E7B8-D42C-054C770C2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C63BBF8-13A6-0C4E-70DC-734743DEDA9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Evolution of Neurons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583176-DA6E-CA84-BECF-7DEE32F09EC9}"/>
              </a:ext>
            </a:extLst>
          </p:cNvPr>
          <p:cNvSpPr txBox="1"/>
          <p:nvPr/>
        </p:nvSpPr>
        <p:spPr>
          <a:xfrm>
            <a:off x="7564582" y="939124"/>
            <a:ext cx="4391890" cy="2843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Multicellularity: Size and Specialization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Bigger is better (avoid predators, catch prey)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Specialization = division of labor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Cells → tissues → organs</a:t>
            </a:r>
          </a:p>
        </p:txBody>
      </p:sp>
      <p:pic>
        <p:nvPicPr>
          <p:cNvPr id="5122" name="Picture 2" descr="article image">
            <a:extLst>
              <a:ext uri="{FF2B5EF4-FFF2-40B4-BE49-F238E27FC236}">
                <a16:creationId xmlns:a16="http://schemas.microsoft.com/office/drawing/2014/main" id="{C2977B3B-69B7-37EF-9050-76571993D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7" y="939124"/>
            <a:ext cx="7010399" cy="395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97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0E30E-A00E-0ED4-6B5B-0B5A3E86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99A40921-05BA-C476-9513-D4203C30A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Evolution of Neurons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0E89D1-06E9-690A-2B47-DDAF63932FAA}"/>
              </a:ext>
            </a:extLst>
          </p:cNvPr>
          <p:cNvSpPr txBox="1"/>
          <p:nvPr/>
        </p:nvSpPr>
        <p:spPr>
          <a:xfrm>
            <a:off x="415636" y="735162"/>
            <a:ext cx="113607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Three Strategies of Complex Life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Plants: photosynthesis + chloroplasts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Fungi: decompose, absorb (no neurons)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Animals: active hunting (need neurons)</a:t>
            </a:r>
          </a:p>
        </p:txBody>
      </p:sp>
      <p:pic>
        <p:nvPicPr>
          <p:cNvPr id="7172" name="Picture 4" descr="tree of life">
            <a:extLst>
              <a:ext uri="{FF2B5EF4-FFF2-40B4-BE49-F238E27FC236}">
                <a16:creationId xmlns:a16="http://schemas.microsoft.com/office/drawing/2014/main" id="{0955BFF9-613F-2EF3-ABC6-3B1E009AA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3" b="23543"/>
          <a:stretch>
            <a:fillRect/>
          </a:stretch>
        </p:blipFill>
        <p:spPr bwMode="auto">
          <a:xfrm>
            <a:off x="1333140" y="2366378"/>
            <a:ext cx="9525718" cy="399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982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1CF94-2D48-0AFD-D27A-0543554D2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81BCD52-5157-A4C3-A64C-A3B7258EBCD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Evolution of Neurons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CF863-1830-22BB-EDC1-312D847D2DB4}"/>
              </a:ext>
            </a:extLst>
          </p:cNvPr>
          <p:cNvSpPr txBox="1"/>
          <p:nvPr/>
        </p:nvSpPr>
        <p:spPr>
          <a:xfrm>
            <a:off x="5741125" y="1237110"/>
            <a:ext cx="592974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Why Animals Benefited from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Plants: no need to chase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Fungi: no need to move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Animals: speed = survival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Sense → Decide → Act</a:t>
            </a:r>
          </a:p>
        </p:txBody>
      </p:sp>
      <p:pic>
        <p:nvPicPr>
          <p:cNvPr id="9218" name="Picture 2" descr="Animal Gifs - gifs - Page 9 - Gifs of funny animals - gifs - funny animals  - funny gifs - Cheezburger">
            <a:extLst>
              <a:ext uri="{FF2B5EF4-FFF2-40B4-BE49-F238E27FC236}">
                <a16:creationId xmlns:a16="http://schemas.microsoft.com/office/drawing/2014/main" id="{F915D76D-6138-644C-8631-E99F28E4B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7" y="1237110"/>
            <a:ext cx="5334000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77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28BD7-C782-5EF0-4E81-89D6D1B0C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6ED78097-0726-02DA-3F57-91C8EDD78B4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Evolution of Neurons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A9A7FC-ACD1-E560-4A78-433BBF033C8E}"/>
              </a:ext>
            </a:extLst>
          </p:cNvPr>
          <p:cNvSpPr txBox="1"/>
          <p:nvPr/>
        </p:nvSpPr>
        <p:spPr>
          <a:xfrm>
            <a:off x="7103166" y="1226779"/>
            <a:ext cx="50888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Gastrulation &amp; the Animal Template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Gastrulation: early animal development creating a cavity for digestion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Three key tissues emerge: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Gut (stomach)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Muscles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Neurons</a:t>
            </a:r>
          </a:p>
        </p:txBody>
      </p:sp>
      <p:pic>
        <p:nvPicPr>
          <p:cNvPr id="11266" name="Picture 2" descr="Diagrams of sections illustrating sequential stages of gastrulation in amphioxus from blastula stage A to the gastrula stage E. The section E is at the level indicated in the embryo at the gastrula stage in F.">
            <a:extLst>
              <a:ext uri="{FF2B5EF4-FFF2-40B4-BE49-F238E27FC236}">
                <a16:creationId xmlns:a16="http://schemas.microsoft.com/office/drawing/2014/main" id="{2E452D99-30B7-98BA-61DE-60EC17258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7" y="1203111"/>
            <a:ext cx="6899563" cy="485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73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Custom Design">
  <a:themeElements>
    <a:clrScheme name="Custom 5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5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EB6B2FBE-53CE-AE45-9D18-D10FBF4063E0}" vid="{7AC8A834-0896-8341-9AC3-2DE1C842C7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16057</TotalTime>
  <Words>2878</Words>
  <Application>Microsoft Macintosh PowerPoint</Application>
  <PresentationFormat>Widescreen</PresentationFormat>
  <Paragraphs>332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Georgia</vt:lpstr>
      <vt:lpstr>Custom Design</vt:lpstr>
      <vt:lpstr>BCOG 100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Willits, Jon Anthony</dc:creator>
  <cp:lastModifiedBy>Willits, Jon Anthony</cp:lastModifiedBy>
  <cp:revision>378</cp:revision>
  <dcterms:created xsi:type="dcterms:W3CDTF">2022-08-22T20:35:14Z</dcterms:created>
  <dcterms:modified xsi:type="dcterms:W3CDTF">2025-09-16T19:50:53Z</dcterms:modified>
</cp:coreProperties>
</file>